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7" r:id="rId3"/>
    <p:sldId id="2578" r:id="rId4"/>
    <p:sldId id="2579" r:id="rId5"/>
    <p:sldId id="2582" r:id="rId6"/>
    <p:sldId id="2581" r:id="rId7"/>
  </p:sldIdLst>
  <p:sldSz cx="12192000" cy="6858000"/>
  <p:notesSz cx="6858000" cy="9144000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F594"/>
    <a:srgbClr val="FF2F92"/>
    <a:srgbClr val="283236"/>
    <a:srgbClr val="331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15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7A3D8-2D94-A544-A355-CC9F366A0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4B146-3017-4F4F-819B-E8BF429D0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E92DF-2F0D-1A47-A203-C2B1BD24D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D021BB6E-7C2F-A24E-AE57-E33F5B784508}" type="datetimeFigureOut">
              <a:rPr lang="en-US" smtClean="0"/>
              <a:pPr/>
              <a:t>9/4/20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42033-56E3-B748-B5F0-78524ABE8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E9430-F478-A544-9CF8-9E3A2B3EB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007BB0C-BC8F-4444-BD95-1D4A537908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8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3107-77BA-024F-A1A3-D7E264B5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E83A2-1A0B-D241-A3C2-A9BBB3897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B5198-B011-D148-8627-D1FCB33DD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FE808-A410-0143-BFAD-108FC6548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40E86-D6BE-3749-879C-739CEE242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1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66391-93CF-CC43-A8DA-C3C481027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A627B-5F7E-7A4B-9572-B83C829CA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E748-B0C9-5446-8FFD-F4795C1CC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6D3A7-18A4-6E46-A0FC-9800A72EB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A68C9-1813-4440-BFBC-28511375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2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ED62-7A87-B440-982A-98617CC8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43303-B5F9-3B48-B47A-C5021ED84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4549B-7006-5C46-8616-2277AC89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AFBBF-57F0-CE43-AAE2-E24C58174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F8636-C58D-104C-9288-6513DD05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50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31310-AD66-514C-9BED-D9EC27EA1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D1546-91EE-2147-962A-4DC29C0FB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8EB03-EEB5-A249-8E47-49157603F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59B4-F9FD-BA4D-A543-7AE8BD98D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3761-95DA-1342-A11E-DAEFB1D1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9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3685A-FC9D-FC4A-85EE-E9AF3DCF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326F7-9CBC-F346-BD31-8A1705D0A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8CD36-1632-F144-9AB5-A799D2D58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63FC-428D-D545-8D2C-268EC3F7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9/4/20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B47B9-1EC7-3549-92F9-BC785C1CD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C6734-09F6-8842-933E-73686728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93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471A-A4D1-A141-B999-EF91D1DA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0879E-6B9E-3141-A2D9-5117406B6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D6D79-2216-BA4A-A14B-08C6F4851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05202A-86C3-CC4A-97BA-32E16E7E56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FBE14-F9B8-044C-AE80-DC5B6207A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DD574F-DABD-BC4B-8247-9FE709BD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9/4/20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7E464C-74E6-884F-AA6C-B16D3D869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6560C0-F31E-F241-9D30-7BE2137E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1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8F641-25B8-6F4A-9073-AB7E8A737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AFC23-0CBD-E546-AEBE-0D9198318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9/4/20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4C9ED-C09F-9543-A755-B6BEE011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5595D-11E3-C347-90B8-982D7AB10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2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D8023-1A2E-5C42-83FA-09033E4EC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9/4/20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42C408-DE2A-D842-B6F5-199B0F82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D26F5-6352-8A47-826F-9CD6AB128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5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09F65-5CB4-A24B-AC45-230A1B21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0680C-1C6A-5447-897F-A6486B276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C7B8A-1190-2840-82BA-D55097E64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DB941-2F04-E14E-B21A-07FFEB30F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9/4/20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083EB-83CE-FF46-8E2F-2C749420C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6D788-92D0-B04B-B33D-EE680C07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76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386FF-A464-0640-A21C-F00CDA753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C47F7-5489-824E-B160-9335E21320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5A330-0838-5244-A8B4-5AE8E8CE6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4FC57-CC7C-784A-A394-FE945AC7F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9/4/20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D0785-69DC-EF46-8279-05CFEC2B2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BE865-BD97-4549-B9E8-7C9E6B58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1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47D0E0C-79D7-7A4D-9254-93B7F6CC2E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1751238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think-cell Slide" r:id="rId16" imgW="7772400" imgH="10058400" progId="TCLayout.ActiveDocument.1">
                  <p:embed/>
                </p:oleObj>
              </mc:Choice>
              <mc:Fallback>
                <p:oleObj name="think-cell Slide" r:id="rId16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4897133-0CA0-1A4C-AEDB-D7CCDBF33EDD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kumimoji="0" lang="en-GB" sz="3200" b="1" i="0" u="none" cap="none" baseline="0" dirty="0">
              <a:latin typeface="Avenir Heavy" panose="02000503020000020003" pitchFamily="2" charset="0"/>
              <a:ea typeface="+mj-ea"/>
              <a:sym typeface="Avenir Heavy" panose="02000503020000020003" pitchFamily="2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402A80-A8EC-8F41-A5C1-E7C34B840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69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99871-777B-5F4E-8B46-156F4F18B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BD45-3FBE-134F-A964-EE2174AA5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1BB6E-7C2F-A24E-AE57-E33F5B784508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DD441-1DF2-BA45-A64A-64CF08E6C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B60CD-F773-8947-8FFD-000ED14E9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79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33F594"/>
          </a:solidFill>
          <a:latin typeface="Avenir Heavy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tiff"/><Relationship Id="rId5" Type="http://schemas.openxmlformats.org/officeDocument/2006/relationships/image" Target="../media/image4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0D16BF1-F0BE-4A4C-ADD8-47970D45EF8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07690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2">
            <a:extLst>
              <a:ext uri="{FF2B5EF4-FFF2-40B4-BE49-F238E27FC236}">
                <a16:creationId xmlns:a16="http://schemas.microsoft.com/office/drawing/2014/main" id="{21099B39-20E8-0549-93B9-48A8A330B190}"/>
              </a:ext>
            </a:extLst>
          </p:cNvPr>
          <p:cNvSpPr txBox="1">
            <a:spLocks/>
          </p:cNvSpPr>
          <p:nvPr/>
        </p:nvSpPr>
        <p:spPr>
          <a:xfrm>
            <a:off x="630000" y="3923047"/>
            <a:ext cx="10933350" cy="1100898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cs typeface="Futura Medium" panose="020B0602020204020303" pitchFamily="34" charset="-79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7200" dirty="0">
                <a:solidFill>
                  <a:schemeClr val="bg1"/>
                </a:solidFill>
                <a:latin typeface="Avenir Black" panose="02000503020000020003" pitchFamily="2" charset="0"/>
              </a:rPr>
              <a:t>Na</a:t>
            </a:r>
            <a:r>
              <a:rPr lang="en-US" sz="7200" dirty="0">
                <a:solidFill>
                  <a:srgbClr val="33F594"/>
                </a:solidFill>
                <a:latin typeface="Avenir Black" panose="02000503020000020003" pitchFamily="2" charset="0"/>
              </a:rPr>
              <a:t>ï</a:t>
            </a:r>
            <a:r>
              <a:rPr lang="en-US" sz="7200" dirty="0">
                <a:solidFill>
                  <a:schemeClr val="bg1"/>
                </a:solidFill>
                <a:latin typeface="Avenir Black" panose="02000503020000020003" pitchFamily="2" charset="0"/>
              </a:rPr>
              <a:t>ve Bayesians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B9A2CCD-0F80-7642-AFC9-E751C3C52A89}"/>
              </a:ext>
            </a:extLst>
          </p:cNvPr>
          <p:cNvSpPr txBox="1">
            <a:spLocks/>
          </p:cNvSpPr>
          <p:nvPr/>
        </p:nvSpPr>
        <p:spPr>
          <a:xfrm>
            <a:off x="630000" y="5152758"/>
            <a:ext cx="10933350" cy="1100898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cs typeface="Futura Medium" panose="020B0602020204020303" pitchFamily="34" charset="-79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solidFill>
                  <a:schemeClr val="bg1"/>
                </a:solidFill>
                <a:latin typeface="Avenir Book" panose="02000503020000020003" pitchFamily="2" charset="0"/>
              </a:rPr>
              <a:t>Bayesian Methods for Hackers Chapter 6</a:t>
            </a:r>
          </a:p>
          <a:p>
            <a:endParaRPr lang="en-US" b="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r>
              <a:rPr lang="en-US" b="0" dirty="0">
                <a:solidFill>
                  <a:schemeClr val="bg1"/>
                </a:solidFill>
                <a:latin typeface="Avenir Book" panose="02000503020000020003" pitchFamily="2" charset="0"/>
              </a:rPr>
              <a:t>03/04</a:t>
            </a:r>
            <a:r>
              <a:rPr lang="en-US" b="0" baseline="30000" dirty="0">
                <a:solidFill>
                  <a:schemeClr val="bg1"/>
                </a:solidFill>
                <a:latin typeface="Avenir Book" panose="02000503020000020003" pitchFamily="2" charset="0"/>
              </a:rPr>
              <a:t>th</a:t>
            </a:r>
            <a:r>
              <a:rPr lang="en-US" b="0" dirty="0">
                <a:solidFill>
                  <a:schemeClr val="bg1"/>
                </a:solidFill>
                <a:latin typeface="Avenir Book" panose="02000503020000020003" pitchFamily="2" charset="0"/>
              </a:rPr>
              <a:t> Sep 2020</a:t>
            </a:r>
          </a:p>
        </p:txBody>
      </p:sp>
    </p:spTree>
    <p:extLst>
      <p:ext uri="{BB962C8B-B14F-4D97-AF65-F5344CB8AC3E}">
        <p14:creationId xmlns:p14="http://schemas.microsoft.com/office/powerpoint/2010/main" val="3497511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9AAA1D2-66A5-1D45-8639-7508A557AAE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06422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9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F63ED62-E69C-5D45-9248-EE181531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lack" panose="02000503020000020003" pitchFamily="2" charset="0"/>
              </a:rPr>
              <a:t>Goal</a:t>
            </a:r>
            <a:endParaRPr lang="en-US" dirty="0"/>
          </a:p>
        </p:txBody>
      </p:sp>
      <p:sp>
        <p:nvSpPr>
          <p:cNvPr id="5" name="ee4pHeader2">
            <a:extLst>
              <a:ext uri="{FF2B5EF4-FFF2-40B4-BE49-F238E27FC236}">
                <a16:creationId xmlns:a16="http://schemas.microsoft.com/office/drawing/2014/main" id="{61CB3CFB-D0CC-F241-99AF-A01965E78576}"/>
              </a:ext>
            </a:extLst>
          </p:cNvPr>
          <p:cNvSpPr txBox="1"/>
          <p:nvPr/>
        </p:nvSpPr>
        <p:spPr>
          <a:xfrm>
            <a:off x="1124607" y="1723697"/>
            <a:ext cx="9059917" cy="3258206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sz="5400" b="1" dirty="0">
                <a:solidFill>
                  <a:schemeClr val="bg1"/>
                </a:solidFill>
                <a:latin typeface="Avenir Book" panose="02000503020000020003" pitchFamily="2" charset="0"/>
              </a:rPr>
              <a:t>Developing the Bayesian muscle to solve a wide range of problems</a:t>
            </a:r>
          </a:p>
        </p:txBody>
      </p:sp>
    </p:spTree>
    <p:extLst>
      <p:ext uri="{BB962C8B-B14F-4D97-AF65-F5344CB8AC3E}">
        <p14:creationId xmlns:p14="http://schemas.microsoft.com/office/powerpoint/2010/main" val="64903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AE99FC0-AB4F-B44F-A9F1-A43C965FE5C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55222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3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2">
            <a:extLst>
              <a:ext uri="{FF2B5EF4-FFF2-40B4-BE49-F238E27FC236}">
                <a16:creationId xmlns:a16="http://schemas.microsoft.com/office/drawing/2014/main" id="{6D5787B0-7933-3742-A916-41151C21E5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cs typeface="Futura Medium" panose="020B0602020204020303" pitchFamily="34" charset="-79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3400" dirty="0">
                <a:solidFill>
                  <a:srgbClr val="33F594"/>
                </a:solidFill>
                <a:latin typeface="Avenir Black" panose="02000503020000020003" pitchFamily="2" charset="0"/>
              </a:rPr>
              <a:t>Naïve Bayesian Philosophy </a:t>
            </a:r>
          </a:p>
        </p:txBody>
      </p:sp>
      <p:sp>
        <p:nvSpPr>
          <p:cNvPr id="6" name="ee4pContent2">
            <a:extLst>
              <a:ext uri="{FF2B5EF4-FFF2-40B4-BE49-F238E27FC236}">
                <a16:creationId xmlns:a16="http://schemas.microsoft.com/office/drawing/2014/main" id="{61CA0069-0C95-BD4F-A407-4DCD82CB4F9B}"/>
              </a:ext>
            </a:extLst>
          </p:cNvPr>
          <p:cNvSpPr txBox="1"/>
          <p:nvPr/>
        </p:nvSpPr>
        <p:spPr>
          <a:xfrm>
            <a:off x="4230932" y="2955600"/>
            <a:ext cx="3321459" cy="2912400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Starting from Simple Probabilistic modelling</a:t>
            </a:r>
          </a:p>
          <a:p>
            <a:pPr>
              <a:buNone/>
            </a:pP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Adapting it in a a Bayesian setting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And moving towards ML models </a:t>
            </a:r>
          </a:p>
          <a:p>
            <a:pPr>
              <a:buNone/>
            </a:pP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>
              <a:buNone/>
            </a:pP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ee4pHeader1">
            <a:extLst>
              <a:ext uri="{FF2B5EF4-FFF2-40B4-BE49-F238E27FC236}">
                <a16:creationId xmlns:a16="http://schemas.microsoft.com/office/drawing/2014/main" id="{83BC5F87-448F-9949-8A51-9B316FE6B5F2}"/>
              </a:ext>
            </a:extLst>
          </p:cNvPr>
          <p:cNvSpPr txBox="1"/>
          <p:nvPr/>
        </p:nvSpPr>
        <p:spPr>
          <a:xfrm>
            <a:off x="628199" y="2077200"/>
            <a:ext cx="3321459" cy="7596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sz="2400" b="1" dirty="0">
                <a:solidFill>
                  <a:srgbClr val="33F594"/>
                </a:solidFill>
                <a:latin typeface="Avenir Book" panose="02000503020000020003" pitchFamily="2" charset="0"/>
              </a:rPr>
              <a:t>Intuitive (Visual) Understanding of the Bayesian Reasoning</a:t>
            </a:r>
          </a:p>
        </p:txBody>
      </p:sp>
      <p:sp>
        <p:nvSpPr>
          <p:cNvPr id="8" name="ee4pHeader2">
            <a:extLst>
              <a:ext uri="{FF2B5EF4-FFF2-40B4-BE49-F238E27FC236}">
                <a16:creationId xmlns:a16="http://schemas.microsoft.com/office/drawing/2014/main" id="{35761BA6-0584-4D45-80BF-297D973BE297}"/>
              </a:ext>
            </a:extLst>
          </p:cNvPr>
          <p:cNvSpPr txBox="1"/>
          <p:nvPr/>
        </p:nvSpPr>
        <p:spPr>
          <a:xfrm>
            <a:off x="4230932" y="2077200"/>
            <a:ext cx="3321459" cy="7596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sz="2400" b="1" dirty="0">
                <a:solidFill>
                  <a:srgbClr val="33F594"/>
                </a:solidFill>
                <a:latin typeface="Avenir Book" panose="02000503020000020003" pitchFamily="2" charset="0"/>
              </a:rPr>
              <a:t>Ability to model real world problems in a Bayesian Setting</a:t>
            </a:r>
          </a:p>
        </p:txBody>
      </p:sp>
      <p:sp>
        <p:nvSpPr>
          <p:cNvPr id="9" name="ee4pHeader3">
            <a:extLst>
              <a:ext uri="{FF2B5EF4-FFF2-40B4-BE49-F238E27FC236}">
                <a16:creationId xmlns:a16="http://schemas.microsoft.com/office/drawing/2014/main" id="{BA2449B1-2D3E-084E-A5F8-54B0F2B8DA70}"/>
              </a:ext>
            </a:extLst>
          </p:cNvPr>
          <p:cNvSpPr txBox="1"/>
          <p:nvPr/>
        </p:nvSpPr>
        <p:spPr>
          <a:xfrm>
            <a:off x="7956141" y="2077200"/>
            <a:ext cx="3321459" cy="7596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sz="2400" b="1" dirty="0">
                <a:solidFill>
                  <a:srgbClr val="33F594"/>
                </a:solidFill>
                <a:latin typeface="Avenir Book" panose="02000503020000020003" pitchFamily="2" charset="0"/>
              </a:rPr>
              <a:t>Fluency in the Calculus of Bayesian Stats &amp; ML model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3CB0E5-13AB-6244-8BF8-EC49A4B52283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4843943" y="5367825"/>
            <a:ext cx="1735444" cy="6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69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0551BAA-CA33-204B-902E-EEAE3F1A7C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009181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9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E8F3234-0834-9349-A3A1-196B426F169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GB" sz="3200" b="1" dirty="0">
              <a:latin typeface="Avenir Heavy" panose="02000503020000020003" pitchFamily="2" charset="0"/>
              <a:ea typeface="+mj-ea"/>
              <a:sym typeface="Avenir Heavy" panose="02000503020000020003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53FB1-DCCC-7441-809F-2C6EAFBA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</a:t>
            </a:r>
            <a:r>
              <a:rPr lang="en-GB" dirty="0"/>
              <a:t>Getting our priorities straight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768B9-D095-034E-B2CC-8A9559DFD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Subjective vs Objective priors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Empirical Bayes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Useful priors to know about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Examples: Bayesian Multi-Armed Bandit</a:t>
            </a:r>
            <a:endParaRPr lang="en-GB" b="1" i="1" dirty="0"/>
          </a:p>
          <a:p>
            <a:pPr marL="0" indent="0">
              <a:buNone/>
            </a:pPr>
            <a:r>
              <a:rPr lang="en-GB" i="1" dirty="0"/>
              <a:t>5.  </a:t>
            </a:r>
            <a:r>
              <a:rPr lang="en-GB" dirty="0"/>
              <a:t>Different types of Priors</a:t>
            </a:r>
          </a:p>
          <a:p>
            <a:pPr lvl="1"/>
            <a:r>
              <a:rPr lang="en-GB" b="1" dirty="0"/>
              <a:t>Eliciting expert priors</a:t>
            </a:r>
          </a:p>
          <a:p>
            <a:pPr lvl="1"/>
            <a:r>
              <a:rPr lang="en-GB" b="1" dirty="0"/>
              <a:t>Conjugate Priors</a:t>
            </a:r>
          </a:p>
          <a:p>
            <a:pPr lvl="1"/>
            <a:r>
              <a:rPr lang="en-GB" b="1" dirty="0"/>
              <a:t>Jeffery's Priors</a:t>
            </a:r>
          </a:p>
          <a:p>
            <a:pPr lvl="1"/>
            <a:r>
              <a:rPr lang="en-GB" b="1" dirty="0"/>
              <a:t>Effect of the prior as N increases</a:t>
            </a:r>
          </a:p>
          <a:p>
            <a:pPr lvl="1"/>
            <a:r>
              <a:rPr lang="en-GB" b="1" dirty="0"/>
              <a:t>Regularised Regression Connection with Priors</a:t>
            </a:r>
            <a:br>
              <a:rPr lang="en-GB" dirty="0"/>
            </a:br>
            <a:endParaRPr lang="en-GB" b="1" dirty="0"/>
          </a:p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5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84CC3-BE6C-0049-A6FF-4EDB21DF6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vs Expected Value of your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D607F-99FC-FA44-A2A3-5A5D70589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8534"/>
            <a:ext cx="10515600" cy="2720931"/>
          </a:xfrm>
          <a:prstGeom prst="rect">
            <a:avLst/>
          </a:prstGeom>
        </p:spPr>
      </p:pic>
      <p:sp>
        <p:nvSpPr>
          <p:cNvPr id="5" name="ee4pFootnotes">
            <a:extLst>
              <a:ext uri="{FF2B5EF4-FFF2-40B4-BE49-F238E27FC236}">
                <a16:creationId xmlns:a16="http://schemas.microsoft.com/office/drawing/2014/main" id="{BD535A58-47A8-8C42-B895-1CFC75284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00" y="6418298"/>
            <a:ext cx="9030914" cy="141642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vert="horz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rgbClr val="33F594"/>
                </a:solidFill>
                <a:latin typeface="Avenir Book" panose="02000503020000020003" pitchFamily="2" charset="0"/>
                <a:cs typeface="Arial" pitchFamily="34" charset="0"/>
              </a:rPr>
              <a:t>Source: https://</a:t>
            </a:r>
            <a:r>
              <a:rPr lang="en-US" sz="1000" dirty="0" err="1">
                <a:solidFill>
                  <a:srgbClr val="33F594"/>
                </a:solidFill>
                <a:latin typeface="Avenir Book" panose="02000503020000020003" pitchFamily="2" charset="0"/>
                <a:cs typeface="Arial" pitchFamily="34" charset="0"/>
              </a:rPr>
              <a:t>www.probabilitycourse.com</a:t>
            </a:r>
            <a:r>
              <a:rPr lang="en-US" sz="1000" dirty="0">
                <a:solidFill>
                  <a:srgbClr val="33F594"/>
                </a:solidFill>
                <a:latin typeface="Avenir Book" panose="02000503020000020003" pitchFamily="2" charset="0"/>
                <a:cs typeface="Arial" pitchFamily="34" charset="0"/>
              </a:rPr>
              <a:t>/chapter9/9_1_2_MAP_estimation.php</a:t>
            </a:r>
          </a:p>
        </p:txBody>
      </p:sp>
    </p:spTree>
    <p:extLst>
      <p:ext uri="{BB962C8B-B14F-4D97-AF65-F5344CB8AC3E}">
        <p14:creationId xmlns:p14="http://schemas.microsoft.com/office/powerpoint/2010/main" val="38288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A26DA6-9C4A-E740-9CB4-379A23AA10C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8889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9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50E539-6353-CB49-BE6D-E72FF74D9460}"/>
              </a:ext>
            </a:extLst>
          </p:cNvPr>
          <p:cNvSpPr/>
          <p:nvPr/>
        </p:nvSpPr>
        <p:spPr>
          <a:xfrm>
            <a:off x="5773636" y="2321004"/>
            <a:ext cx="64472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800" dirty="0">
                <a:solidFill>
                  <a:srgbClr val="33F594"/>
                </a:solidFill>
                <a:latin typeface="Avenir Black" panose="02000503020000020003" pitchFamily="2" charset="0"/>
              </a:rPr>
              <a:t>ï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0465243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39dcc26a-7131-49f4-a9eb-1c0521500c03"/>
  <p:tag name="THINKCELLPRESENTATIONDONOTDELETE" val="&lt;?xml version=&quot;1.0&quot; encoding=&quot;UTF-16&quot; standalone=&quot;yes&quot;?&gt;&lt;root reqver=&quot;27037&quot;&gt;&lt;version val=&quot;30465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4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1&quot;&gt;&lt;elem m_fUsage=&quot;4.68559000000000036579E+00&quot;&gt;&lt;m_msothmcolidx val=&quot;0&quot;/&gt;&lt;m_rgb r=&quot;33&quot; g=&quot;F5&quot; b=&quot;74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zic8VGQGvxd0EfFm6ms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XAXsyp_2O1Hox6uwJNtO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14608</TotalTime>
  <Words>148</Words>
  <Application>Microsoft Macintosh PowerPoint</Application>
  <PresentationFormat>Widescreen</PresentationFormat>
  <Paragraphs>30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Avenir Black</vt:lpstr>
      <vt:lpstr>Avenir Book</vt:lpstr>
      <vt:lpstr>Avenir Heavy</vt:lpstr>
      <vt:lpstr>Calibri</vt:lpstr>
      <vt:lpstr>Trebuchet MS</vt:lpstr>
      <vt:lpstr>Office Theme</vt:lpstr>
      <vt:lpstr>think-cell Slide</vt:lpstr>
      <vt:lpstr>PowerPoint Presentation</vt:lpstr>
      <vt:lpstr>Goal</vt:lpstr>
      <vt:lpstr>Naïve Bayesian Philosophy </vt:lpstr>
      <vt:lpstr>Chapter 6: Getting our priorities straight</vt:lpstr>
      <vt:lpstr>MAP vs Expected Value of your Parameter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Kanna, Sithan</dc:creator>
  <cp:lastModifiedBy>Kanna, Sithan</cp:lastModifiedBy>
  <cp:revision>76</cp:revision>
  <dcterms:created xsi:type="dcterms:W3CDTF">2020-07-24T11:02:11Z</dcterms:created>
  <dcterms:modified xsi:type="dcterms:W3CDTF">2020-09-06T13:05:56Z</dcterms:modified>
</cp:coreProperties>
</file>